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91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14005" cy="6858000"/>
          </a:xfrm>
          <a:prstGeom prst="rect">
            <a:avLst/>
          </a:prstGeom>
        </p:spPr>
      </p:pic>
      <p:pic>
        <p:nvPicPr>
          <p:cNvPr id="6" name="Рисунок 5" descr="8c9a1fc916f071f85efc56375689958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86776" y="3857628"/>
            <a:ext cx="1071571" cy="1071570"/>
          </a:xfrm>
          <a:prstGeom prst="rect">
            <a:avLst/>
          </a:prstGeom>
        </p:spPr>
      </p:pic>
      <p:pic>
        <p:nvPicPr>
          <p:cNvPr id="7" name="Рисунок 6" descr="a46c94780f766669fdec461c46e2566d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27132" y="5715009"/>
            <a:ext cx="1716869" cy="1142992"/>
          </a:xfrm>
          <a:prstGeom prst="rect">
            <a:avLst/>
          </a:prstGeom>
        </p:spPr>
      </p:pic>
      <p:pic>
        <p:nvPicPr>
          <p:cNvPr id="8" name="Рисунок 7" descr="1367425815_04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29653" y="4929199"/>
            <a:ext cx="714348" cy="811499"/>
          </a:xfrm>
          <a:prstGeom prst="rect">
            <a:avLst/>
          </a:prstGeom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71472" y="571481"/>
            <a:ext cx="79295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Словесные игры для развития </a:t>
            </a:r>
            <a:endParaRPr kumimoji="0" lang="ru-RU" altLang="zh-CN" sz="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лексико-грамматического строя речи детей</a:t>
            </a:r>
            <a:endParaRPr kumimoji="0" lang="ru-RU" altLang="zh-CN" sz="1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49" y="1785926"/>
            <a:ext cx="7786741" cy="4930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14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 родители мечтают о том, чтобы их дети  добились в жизни значительных успехов, сделали блестящую карьеру на поприще науки или в бизнесе, чтобы чувствовали себя в обществе других людей свободно и уверенно.</a:t>
            </a:r>
          </a:p>
          <a:p>
            <a:pPr indent="457200">
              <a:lnSpc>
                <a:spcPct val="114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Неполноценная речь отрицательно сказывается на развитии ребёнка, сдерживает формирование познавательных процессов, порождает отрицательные черты характера. Возникают проблемы с адаптацией к школьной жизни.</a:t>
            </a:r>
          </a:p>
          <a:p>
            <a:pPr indent="457200">
              <a:lnSpc>
                <a:spcPct val="114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Важнейшим условием для того, чтобы ребёнок овладел правильной речью, является та речевая атмосфера, в которую он погружён   с  первых  дней своего существования. Поэтому для овладения грамотной речью неоценимо важна роль семьи.</a:t>
            </a:r>
          </a:p>
          <a:p>
            <a:pPr indent="457200">
              <a:lnSpc>
                <a:spcPct val="114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91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14005" cy="6858000"/>
          </a:xfrm>
          <a:prstGeom prst="rect">
            <a:avLst/>
          </a:prstGeom>
        </p:spPr>
      </p:pic>
      <p:pic>
        <p:nvPicPr>
          <p:cNvPr id="6" name="Рисунок 5" descr="8c9a1fc916f071f85efc56375689958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86776" y="3857628"/>
            <a:ext cx="1071571" cy="1071570"/>
          </a:xfrm>
          <a:prstGeom prst="rect">
            <a:avLst/>
          </a:prstGeom>
        </p:spPr>
      </p:pic>
      <p:pic>
        <p:nvPicPr>
          <p:cNvPr id="7" name="Рисунок 6" descr="a46c94780f766669fdec461c46e2566d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27132" y="5715009"/>
            <a:ext cx="1716869" cy="1142992"/>
          </a:xfrm>
          <a:prstGeom prst="rect">
            <a:avLst/>
          </a:prstGeom>
        </p:spPr>
      </p:pic>
      <p:pic>
        <p:nvPicPr>
          <p:cNvPr id="8" name="Рисунок 7" descr="1367425815_04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29653" y="4929199"/>
            <a:ext cx="714348" cy="8114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2910" y="642918"/>
            <a:ext cx="778674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Занятия с использованием сюжетных картинок и игрушек, обогащают нравственные представления, развивают способность к самостоятельной игре, речь выступает, как средство общения с взрослыми и сверстниками, активизирует разнообразный словарь.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Проводим сюжетно-ролевые игры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(Кормление куклы, купание, лечение, приглашение в гости и т. д.).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развертывании сюжетов даем много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названий предметов (посуды, одежды)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показываем действия с ними и рассказываем их назначение.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Из глубоких тарелок едят суп, борщ. Из мелких (кашу, котлеты, салат). Из стакана пьют (воду, чай, кофе).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Сюжетно-ролевые игры: «Семья». «Кухня», «парикмахерская», «прачечная», «больница» закрепляют название предметов, необходимых для той или иной игры.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Проводим игры на развитие внимания, памяти, слухового внимания, на различение цвета, формы предметов.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«Найди такой же предмет», «Что в коробочке? », «Узнай, кто позвал?», «Чего не стало? », «Чудесный мешочек», (с предметами разной формы).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развития речи и словаря очень важны беседы с ребенком о его повседневной жизни.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«Что ты видел на прогулке?», «Идет ли дождь или снег на улице?», «Как провел день в саду?», «С кем ходил играл?», «В какие игры играл?», «Расскажи о своих любимых игрушках», и. т. д.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91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14005" cy="6858000"/>
          </a:xfrm>
          <a:prstGeom prst="rect">
            <a:avLst/>
          </a:prstGeom>
        </p:spPr>
      </p:pic>
      <p:pic>
        <p:nvPicPr>
          <p:cNvPr id="6" name="Рисунок 5" descr="8c9a1fc916f071f85efc56375689958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86776" y="3857628"/>
            <a:ext cx="1071571" cy="1071570"/>
          </a:xfrm>
          <a:prstGeom prst="rect">
            <a:avLst/>
          </a:prstGeom>
        </p:spPr>
      </p:pic>
      <p:pic>
        <p:nvPicPr>
          <p:cNvPr id="7" name="Рисунок 6" descr="a46c94780f766669fdec461c46e2566d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27132" y="5715009"/>
            <a:ext cx="1716869" cy="1142992"/>
          </a:xfrm>
          <a:prstGeom prst="rect">
            <a:avLst/>
          </a:prstGeom>
        </p:spPr>
      </p:pic>
      <p:pic>
        <p:nvPicPr>
          <p:cNvPr id="8" name="Рисунок 7" descr="1367425815_04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29653" y="4929199"/>
            <a:ext cx="714348" cy="8114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2910" y="642918"/>
            <a:ext cx="778674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время одевания на прогулку закрепляем названия одежды, действия с ними, говорим о том, в какой последовательности нужно одеваться. 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прогулке можно провести наблюдение за явлениями природы, за животными, растениями, птицами, как одеты взрослые и дети. Задаём вопросы, делаем обобщения. Для закрепления и уточнения знаний, предлагаем выполнить задание, например,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найти дерево, цветок, собрать листья, принести веточку и т. д.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Предложите детям включаться в совместный труд по хозяйству: убрать мусор в корзину, сложить аккуратно вещи, полить цветы. Даем поручения: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«Оля, подними мишку с пола и поставь его в шкаф».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процессе трудовых действий обогащается речь ребенка, совершенствуется ориентировка в окружающем пространстве, память, внимание.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Игры со словами и действиями также позволяют развивать речь ребенка:</a:t>
            </a:r>
          </a:p>
          <a:p>
            <a:pPr indent="457200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«Зайки скачут скок-скок-скок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 зелёный, на лужок.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Щиплют травку, кушают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Осторожно слушают, не идет ли волк».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(Зайчик шевелит «ушками» - руками над головой, убегает от волка по окончанию фразы).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91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14005" cy="6858000"/>
          </a:xfrm>
          <a:prstGeom prst="rect">
            <a:avLst/>
          </a:prstGeom>
        </p:spPr>
      </p:pic>
      <p:pic>
        <p:nvPicPr>
          <p:cNvPr id="6" name="Рисунок 5" descr="8c9a1fc916f071f85efc56375689958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86776" y="3857628"/>
            <a:ext cx="1071571" cy="1071570"/>
          </a:xfrm>
          <a:prstGeom prst="rect">
            <a:avLst/>
          </a:prstGeom>
        </p:spPr>
      </p:pic>
      <p:pic>
        <p:nvPicPr>
          <p:cNvPr id="7" name="Рисунок 6" descr="a46c94780f766669fdec461c46e2566d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27132" y="5715009"/>
            <a:ext cx="1716869" cy="1142992"/>
          </a:xfrm>
          <a:prstGeom prst="rect">
            <a:avLst/>
          </a:prstGeom>
        </p:spPr>
      </p:pic>
      <p:pic>
        <p:nvPicPr>
          <p:cNvPr id="8" name="Рисунок 7" descr="1367425815_04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29653" y="4929199"/>
            <a:ext cx="714348" cy="8114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2910" y="642918"/>
            <a:ext cx="778674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ребенка формируется умение слушать речь взрослого, развивается навык действовать по сигналу. Запоминание новых слов тренирует память малышей, их речь.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время кормления, называем названия блюд, затем задаём вопросы, например: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«Сейчас мы будем кушать кашу. Что мы будем кушать? – кашу, и. т. д.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слышат много слов (подвинь тарелку к себе, сядь поближе к столу, возьми салфетку и вытри руки). Если ребёнок правильно выполняет действия, значит, эти слова уже вошли в его пассивный словарь, и он будет ими пользоваться в разговорной речи.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Развиваем активную речь детей и во время умывания (читаем потешки: «водичка-водичка», «будет мыло, пенится», просим засучить рукава, учим правильно пользоваться мылом и полотенцем и т. д.). Часто дети сами сообщают о том, что они сделали, какие действия выполняли: «у меня чистые ручки», «я съела весь суп», «я выпил весь компот». Если ребёнок говорит не правильно, останавливаем и просим произнести слово правильно.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активации речи применяем все те побудительные слова, которые нацеливают ребёнка на высказывания (скажи, повтори, спроси, расскажи) .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Большое значения для развития активной речи детей имеет речь взрослых, его умение разговаривать с другими людьми.</a:t>
            </a:r>
          </a:p>
          <a:p>
            <a:pPr indent="4572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91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14005" cy="6858000"/>
          </a:xfrm>
          <a:prstGeom prst="rect">
            <a:avLst/>
          </a:prstGeom>
        </p:spPr>
      </p:pic>
      <p:pic>
        <p:nvPicPr>
          <p:cNvPr id="6" name="Рисунок 5" descr="8c9a1fc916f071f85efc56375689958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86776" y="3857628"/>
            <a:ext cx="1071571" cy="1071570"/>
          </a:xfrm>
          <a:prstGeom prst="rect">
            <a:avLst/>
          </a:prstGeom>
        </p:spPr>
      </p:pic>
      <p:pic>
        <p:nvPicPr>
          <p:cNvPr id="7" name="Рисунок 6" descr="a46c94780f766669fdec461c46e2566d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27132" y="5715009"/>
            <a:ext cx="1716869" cy="1142992"/>
          </a:xfrm>
          <a:prstGeom prst="rect">
            <a:avLst/>
          </a:prstGeom>
        </p:spPr>
      </p:pic>
      <p:pic>
        <p:nvPicPr>
          <p:cNvPr id="8" name="Рисунок 7" descr="1367425815_04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29653" y="4929199"/>
            <a:ext cx="714348" cy="8114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85786" y="714356"/>
            <a:ext cx="778674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Развитию грамотной речи способствуют словесные игры.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Джанни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Родари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утверждал, что именно в игре ребёнок свободно владеет речью, говорит то, что думает, а не то, что надо. В игре нет схем и правильных образов, ничто не  сковывает ребёнка. Не поучать и обучать, а играть с ним, фантазировать, сочинять, придумывать - вот что необходимо ребёнку. </a:t>
            </a:r>
          </a:p>
          <a:p>
            <a:pPr indent="4572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4-м годам у детей  впервые  отмечается пристрастие к  играм в слова.  Это естественное желание необходимо всячески поощрять, пусть игры будут интересными, весёлыми и даже азартными,  благодаря словесным играм  происходит  становление культуры речи и общения. </a:t>
            </a:r>
          </a:p>
          <a:p>
            <a:pPr indent="4572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Игра – это  основной  вид  деятельности   дошкольников.   Играя,    ребёнок   обогащает свой  словарный  запас,  расширяет кругозор, развивает связную речь, у него формируется грамотность, создаются предпосылки письма.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91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14005" cy="6858000"/>
          </a:xfrm>
          <a:prstGeom prst="rect">
            <a:avLst/>
          </a:prstGeom>
        </p:spPr>
      </p:pic>
      <p:pic>
        <p:nvPicPr>
          <p:cNvPr id="6" name="Рисунок 5" descr="8c9a1fc916f071f85efc56375689958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071571" cy="1071570"/>
          </a:xfrm>
          <a:prstGeom prst="rect">
            <a:avLst/>
          </a:prstGeom>
        </p:spPr>
      </p:pic>
      <p:pic>
        <p:nvPicPr>
          <p:cNvPr id="7" name="Рисунок 6" descr="a46c94780f766669fdec461c46e2566d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034" y="4714884"/>
            <a:ext cx="2428861" cy="1616995"/>
          </a:xfrm>
          <a:prstGeom prst="rect">
            <a:avLst/>
          </a:prstGeom>
        </p:spPr>
      </p:pic>
      <p:pic>
        <p:nvPicPr>
          <p:cNvPr id="8" name="Рисунок 7" descr="1367425815_04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15338" y="1000108"/>
            <a:ext cx="714348" cy="8114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14348" y="571480"/>
            <a:ext cx="778674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Играя с ребёнком,  будьте  дружелюбны и уважительны к нему. Он должен чувствовать, что эти занятия - не скучная неизбежная повинность, а интересная, увлекательная  игра,  в  которой  он обязательно должен выиграть. Поощряйте его малейшие успехи и будьте терпеливы при  неудачах.  Если  задание  кажется ребёнку сложным, приведите несколько примеров его выполнения или попросите выбрать  верный  вариант  из  предложенных  Вами.  Ни  в  коем  случае не предлагайте механически повторить за Вами готовый ответ.</a:t>
            </a:r>
          </a:p>
          <a:p>
            <a:pPr indent="4572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Предлагаемые ниже словесные игры и упражнения способствуют активизации речевого развития детей. В эти игры  можно играть с детьми на кухне, по дороге из детского сада, собираясь на прогулку, идя в магазин, на даче,  перед сном  и т.д.</a:t>
            </a:r>
          </a:p>
          <a:p>
            <a:pPr indent="45720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9" name="Рисунок 8" descr="1214-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2341" y="4714885"/>
            <a:ext cx="2601659" cy="21431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91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14005" cy="6858000"/>
          </a:xfrm>
          <a:prstGeom prst="rect">
            <a:avLst/>
          </a:prstGeom>
        </p:spPr>
      </p:pic>
      <p:pic>
        <p:nvPicPr>
          <p:cNvPr id="6" name="Рисунок 5" descr="8c9a1fc916f071f85efc56375689958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86776" y="3857628"/>
            <a:ext cx="1071571" cy="1071570"/>
          </a:xfrm>
          <a:prstGeom prst="rect">
            <a:avLst/>
          </a:prstGeom>
        </p:spPr>
      </p:pic>
      <p:pic>
        <p:nvPicPr>
          <p:cNvPr id="7" name="Рисунок 6" descr="a46c94780f766669fdec461c46e2566d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27132" y="5715009"/>
            <a:ext cx="1716869" cy="1142992"/>
          </a:xfrm>
          <a:prstGeom prst="rect">
            <a:avLst/>
          </a:prstGeom>
        </p:spPr>
      </p:pic>
      <p:pic>
        <p:nvPicPr>
          <p:cNvPr id="8" name="Рисунок 7" descr="1367425815_04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29653" y="4929199"/>
            <a:ext cx="714348" cy="8114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4348" y="714356"/>
            <a:ext cx="757242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Упражнение с глаголами</a:t>
            </a:r>
            <a:endParaRPr lang="ru-RU" dirty="0" smtClean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умеет делать кошка?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(Лакать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(молоко),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лазать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(по деревьям),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царапаться, мяукать, мурлыкать, играть, лежать, смотреть, стоять, бежать, ласкаться).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делает ветер?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(Воет,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дует,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шумит,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сбивает с ног,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поёт,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несёт).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что умеет делать ветерок?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(Ласкает,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напевает,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веет,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шумит,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дует),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делает щенок?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(Спит,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играет,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ест,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лает,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ласкается).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умеет делать щенок?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(Спать,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играть,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есть,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ласкаться).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любит делать щенок?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(Бегать,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грызть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(кость),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гоняться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кошкой), ласкаться).</a:t>
            </a:r>
          </a:p>
          <a:p>
            <a:pPr lvl="0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«Слово на ладошке»</a:t>
            </a:r>
            <a:endParaRPr lang="ru-RU" dirty="0" smtClean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Назвать слова, которые находятся у Вас в кармане, на потолке, на лице и т.д.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 «Объясни словечко»</a:t>
            </a:r>
            <a:endParaRPr lang="ru-RU" dirty="0" smtClean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Предложите ребёнку объяснить значение слов: подосиновик, боровик, сыроежка, поганка, подберёзовик, моховик, мухомор, рыжик (по теме «Грибы).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91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14005" cy="6858000"/>
          </a:xfrm>
          <a:prstGeom prst="rect">
            <a:avLst/>
          </a:prstGeom>
        </p:spPr>
      </p:pic>
      <p:pic>
        <p:nvPicPr>
          <p:cNvPr id="6" name="Рисунок 5" descr="8c9a1fc916f071f85efc56375689958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86776" y="3857628"/>
            <a:ext cx="1071571" cy="1071570"/>
          </a:xfrm>
          <a:prstGeom prst="rect">
            <a:avLst/>
          </a:prstGeom>
        </p:spPr>
      </p:pic>
      <p:pic>
        <p:nvPicPr>
          <p:cNvPr id="7" name="Рисунок 6" descr="a46c94780f766669fdec461c46e2566d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27132" y="5715009"/>
            <a:ext cx="1716869" cy="1142992"/>
          </a:xfrm>
          <a:prstGeom prst="rect">
            <a:avLst/>
          </a:prstGeom>
        </p:spPr>
      </p:pic>
      <p:pic>
        <p:nvPicPr>
          <p:cNvPr id="8" name="Рисунок 7" descr="1367425815_04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29653" y="4929199"/>
            <a:ext cx="714348" cy="8114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4348" y="714356"/>
            <a:ext cx="757242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«Что бывает?»</a:t>
            </a:r>
            <a:endParaRPr lang="ru-RU" dirty="0" smtClean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Подобрать к прилагательному согласованное с ним в роде, числе, падеже существительное.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Красный:  …дом, помидор.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Зимняя:  …одежда, рыбалка.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Домашнее:  …печенье, задание.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«Общие слова»</a:t>
            </a:r>
            <a:endParaRPr lang="ru-RU" dirty="0" smtClean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1-й вариант. Ребёнок должен назвать  фрукты…, мебель…, птиц…, овощи…, одежду…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2-й вариант. Ребёнку предлагается назвать одним словом: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сосна, берёза, клён – это…</a:t>
            </a:r>
          </a:p>
          <a:p>
            <a:endParaRPr lang="ru-RU" b="1" dirty="0" smtClean="0"/>
          </a:p>
          <a:p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«Большой - маленький»</a:t>
            </a: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Ребёнку предлагается назвать ласково, например, ложку - ложечка, стул- стульчик и т.д. В темах «Дикие  и домашние животные» это могут быть названия детёнышей, а могут быть и ласкательные слова: лисонька, заинька, коровушка.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91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14005" cy="6858000"/>
          </a:xfrm>
          <a:prstGeom prst="rect">
            <a:avLst/>
          </a:prstGeom>
        </p:spPr>
      </p:pic>
      <p:pic>
        <p:nvPicPr>
          <p:cNvPr id="6" name="Рисунок 5" descr="8c9a1fc916f071f85efc56375689958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86776" y="3857628"/>
            <a:ext cx="1071571" cy="1071570"/>
          </a:xfrm>
          <a:prstGeom prst="rect">
            <a:avLst/>
          </a:prstGeom>
        </p:spPr>
      </p:pic>
      <p:pic>
        <p:nvPicPr>
          <p:cNvPr id="7" name="Рисунок 6" descr="a46c94780f766669fdec461c46e2566d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27132" y="5715009"/>
            <a:ext cx="1716869" cy="1142992"/>
          </a:xfrm>
          <a:prstGeom prst="rect">
            <a:avLst/>
          </a:prstGeom>
        </p:spPr>
      </p:pic>
      <p:pic>
        <p:nvPicPr>
          <p:cNvPr id="8" name="Рисунок 7" descr="1367425815_04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29653" y="4929199"/>
            <a:ext cx="714348" cy="8114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2910" y="571480"/>
            <a:ext cx="778674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 «Четвёртый лишний»</a:t>
            </a:r>
            <a:endParaRPr lang="ru-RU" dirty="0" smtClean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должен назвать, что лишнее, и объяснить почему.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ваза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роза- нарцисс- гвоздика.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«Посчитай»</a:t>
            </a:r>
            <a:endParaRPr lang="ru-RU" dirty="0" smtClean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Считаем всё, что  можно посчитать. Например: одно яблоко, два яблока, три яблока, четыре яблока, пять яблок. 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добавить прилагательное: одно красное яблоко, два красных яблока… пять красных яблок   и т.д.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«Скажи наоборот»</a:t>
            </a:r>
            <a:endParaRPr lang="ru-RU" dirty="0" smtClean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Взрослый называет какое-либо слово, а ребёнок подбирает «слово наоборот».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Существительные: смех- …, лето- …, день- …, холод- …, север - … и т.п.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Глаголы: пришёл- …, нырнул- …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Прилагательные: широкий - …, маленький- …, богатый -… и т.п.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Наречия: далеко -…, высоко- …</a:t>
            </a:r>
          </a:p>
          <a:p>
            <a:endParaRPr lang="ru-RU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«Назови, какой…»</a:t>
            </a: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Образование прилагательных. Например, сок сделан из яблок, значит он яблочный, варенье из яблок - яблочное и т. д.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91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14005" cy="6858000"/>
          </a:xfrm>
          <a:prstGeom prst="rect">
            <a:avLst/>
          </a:prstGeom>
        </p:spPr>
      </p:pic>
      <p:pic>
        <p:nvPicPr>
          <p:cNvPr id="6" name="Рисунок 5" descr="8c9a1fc916f071f85efc56375689958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86776" y="3857628"/>
            <a:ext cx="1071571" cy="1071570"/>
          </a:xfrm>
          <a:prstGeom prst="rect">
            <a:avLst/>
          </a:prstGeom>
        </p:spPr>
      </p:pic>
      <p:pic>
        <p:nvPicPr>
          <p:cNvPr id="7" name="Рисунок 6" descr="a46c94780f766669fdec461c46e2566d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27132" y="5715009"/>
            <a:ext cx="1716869" cy="1142992"/>
          </a:xfrm>
          <a:prstGeom prst="rect">
            <a:avLst/>
          </a:prstGeom>
        </p:spPr>
      </p:pic>
      <p:pic>
        <p:nvPicPr>
          <p:cNvPr id="8" name="Рисунок 7" descr="1367425815_04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29653" y="4929199"/>
            <a:ext cx="714348" cy="8114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2910" y="1285860"/>
            <a:ext cx="778674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значит развивать речь ребенка?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азвивать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ребенка речь – это учить его разговаривать. Говорить – это значит владеть определенным запасом слов, активно пользоваться ими, уметь строить высказывания, формировать свою мысль и многое другое.</a:t>
            </a:r>
          </a:p>
          <a:p>
            <a:pPr indent="45720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Без овладения речью не может быть полноценного психического и личностного развития ребёнка.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Наша задача при развитии речи детей – не только сообщать им новые слова, требовать повтора своих рассказов, но (что гораздо важнее) использовать речь как необходимое средство той или иной деятельности – игры, конструирования, бытовой деятельности и т. д.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речи во многом определяется развитием общения с взрослыми.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Познавая окружающий мир, мы стараемся, чтобы ребёнок усваивал словесные обозначения предметов и явлений действительности, их свойств, связей и отношений.</a:t>
            </a:r>
          </a:p>
          <a:p>
            <a:pPr indent="45720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Развивая речь двух- трехлетнего ребенка, мы заботимся не только о том, чтобы малыш произносил как можно больше слов, сколько о том, чтобы слова, которые он слышит и повторяет, были наполнены для него конкретным содержанием.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643042" y="571480"/>
            <a:ext cx="63033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Развитие активной речи </a:t>
            </a:r>
            <a:r>
              <a:rPr lang="en-US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/>
            </a:r>
            <a:br>
              <a:rPr lang="en-US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и обогащение словаря детей 2-3 лет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91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14005" cy="6858000"/>
          </a:xfrm>
          <a:prstGeom prst="rect">
            <a:avLst/>
          </a:prstGeom>
        </p:spPr>
      </p:pic>
      <p:pic>
        <p:nvPicPr>
          <p:cNvPr id="6" name="Рисунок 5" descr="8c9a1fc916f071f85efc56375689958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86776" y="3857628"/>
            <a:ext cx="1071571" cy="1071570"/>
          </a:xfrm>
          <a:prstGeom prst="rect">
            <a:avLst/>
          </a:prstGeom>
        </p:spPr>
      </p:pic>
      <p:pic>
        <p:nvPicPr>
          <p:cNvPr id="7" name="Рисунок 6" descr="a46c94780f766669fdec461c46e2566d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27132" y="5715009"/>
            <a:ext cx="1716869" cy="1142992"/>
          </a:xfrm>
          <a:prstGeom prst="rect">
            <a:avLst/>
          </a:prstGeom>
        </p:spPr>
      </p:pic>
      <p:pic>
        <p:nvPicPr>
          <p:cNvPr id="8" name="Рисунок 7" descr="1367425815_04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29653" y="4929199"/>
            <a:ext cx="714348" cy="8114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2910" y="642918"/>
            <a:ext cx="778674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словаря должно быть тесно связано с ознакомлением с окружающим. В этих целях используем задания, например: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«принеси», «найди зелёный карандаш», «принеси пирамидку», «покажи как поливают цветы из леечки».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 задания позволяют выяснить, понимает ли ребёнок, о чём идёт речь, появилось ли новое слово в его пассивном словаре.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Когда знакомим с новым словом, неоднократно повторяем его уже в сочетании с уже известными им словами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Пример: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«Клюёт курочка? Клюёт. У неё клюв, а у цыпляток клювики. И курочки и цыплятки клюют зёрнышки».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тем с помощью вопросов упражняем в употреблении этого слова.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«Курочка клюёт. Что она делает?»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Проводим игры и упражнения, способствующие развитию речи. Пример: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«Поможем кукле Кате запомнить посуду» (одежду, мебель, животных и т. д.).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«Куда что нужно положить во время уборки игрушек?»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платье повесить в шкаф, тарелку на полку в кухне, куклу посадить на диван и т. д.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речи также в повседневной жизни: в быту, в играх.</a:t>
            </a: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91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14005" cy="6858000"/>
          </a:xfrm>
          <a:prstGeom prst="rect">
            <a:avLst/>
          </a:prstGeom>
        </p:spPr>
      </p:pic>
      <p:pic>
        <p:nvPicPr>
          <p:cNvPr id="6" name="Рисунок 5" descr="8c9a1fc916f071f85efc56375689958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86776" y="3857628"/>
            <a:ext cx="1071571" cy="1071570"/>
          </a:xfrm>
          <a:prstGeom prst="rect">
            <a:avLst/>
          </a:prstGeom>
        </p:spPr>
      </p:pic>
      <p:pic>
        <p:nvPicPr>
          <p:cNvPr id="7" name="Рисунок 6" descr="a46c94780f766669fdec461c46e2566d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27132" y="5715009"/>
            <a:ext cx="1716869" cy="1142992"/>
          </a:xfrm>
          <a:prstGeom prst="rect">
            <a:avLst/>
          </a:prstGeom>
        </p:spPr>
      </p:pic>
      <p:pic>
        <p:nvPicPr>
          <p:cNvPr id="8" name="Рисунок 7" descr="1367425815_04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29653" y="4929199"/>
            <a:ext cx="714348" cy="8114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2910" y="642918"/>
            <a:ext cx="778674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развития речи используются картинки с изображением отдельных предметов, предметов в действии, сюжетные картинки. С помощью вопросов следует добиваться, чтобы ребенок назвал, что изображено на картине. А когда дети рассматривают сюжетные картинки, взрослый рассказывает, что изображено на картине, и по ходу рассказа задает детям вопросы. Пример: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«На картине мы видим девочку. Кого мы видим? Девочку. Она поливает цветы. Что она делает? Поливает. Что девочка поливает? Цветы».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Важное значение для развития речи имеет чтение книги с иллюстрациями.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Большое место отводим слушанию и последующему воспроизведению коротких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рассказов, стихов, а так же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потешек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и других фольклорных форм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Важным в работе являются приёмы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договаривания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(жила – была курочка… Ряба. Она снесла… яичко и т. д.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ходе пересказа или чтения наизусть при затруднении употребления, какого либо слова вовремя помогаем ребёнку подсказкой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того чтобы научить ребенка пересказывать, сначала побуждаем ребенка, повторять слова и фразы за собой. Затем задаем вопросы, а дети отвечают на них не «да» и «нет», а полными предложениями и фразами.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«Что это? Стул. Что делают на стуле? На стуле сидят».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1627</Words>
  <PresentationFormat>Экран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sad</dc:creator>
  <cp:lastModifiedBy>Sergey</cp:lastModifiedBy>
  <cp:revision>10</cp:revision>
  <dcterms:created xsi:type="dcterms:W3CDTF">2018-01-25T07:54:08Z</dcterms:created>
  <dcterms:modified xsi:type="dcterms:W3CDTF">2018-01-29T07:10:01Z</dcterms:modified>
</cp:coreProperties>
</file>